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18"/>
  </p:notesMasterIdLst>
  <p:sldIdLst>
    <p:sldId id="256" r:id="rId5"/>
    <p:sldId id="257" r:id="rId6"/>
    <p:sldId id="258" r:id="rId7"/>
    <p:sldId id="260" r:id="rId8"/>
    <p:sldId id="262" r:id="rId9"/>
    <p:sldId id="264" r:id="rId10"/>
    <p:sldId id="267" r:id="rId11"/>
    <p:sldId id="268" r:id="rId12"/>
    <p:sldId id="270" r:id="rId13"/>
    <p:sldId id="265" r:id="rId14"/>
    <p:sldId id="266" r:id="rId15"/>
    <p:sldId id="269" r:id="rId16"/>
    <p:sldId id="259"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3" autoAdjust="0"/>
    <p:restoredTop sz="95379" autoAdjust="0"/>
  </p:normalViewPr>
  <p:slideViewPr>
    <p:cSldViewPr snapToGrid="0">
      <p:cViewPr varScale="1">
        <p:scale>
          <a:sx n="109" d="100"/>
          <a:sy n="109" d="100"/>
        </p:scale>
        <p:origin x="164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fano Maxenti" userId="8cb966bc-16b5-44c2-9ee4-fa6618bb5737" providerId="ADAL" clId="{94D02872-73EF-D543-B145-629AC2CC98FC}"/>
    <pc:docChg chg="modSld">
      <pc:chgData name="Stefano Maxenti" userId="8cb966bc-16b5-44c2-9ee4-fa6618bb5737" providerId="ADAL" clId="{94D02872-73EF-D543-B145-629AC2CC98FC}" dt="2021-07-16T14:17:48.775" v="83" actId="20577"/>
      <pc:docMkLst>
        <pc:docMk/>
      </pc:docMkLst>
      <pc:sldChg chg="modSp mod">
        <pc:chgData name="Stefano Maxenti" userId="8cb966bc-16b5-44c2-9ee4-fa6618bb5737" providerId="ADAL" clId="{94D02872-73EF-D543-B145-629AC2CC98FC}" dt="2021-07-16T14:17:12.596" v="26" actId="20577"/>
        <pc:sldMkLst>
          <pc:docMk/>
          <pc:sldMk cId="3433795914" sldId="256"/>
        </pc:sldMkLst>
        <pc:spChg chg="mod">
          <ac:chgData name="Stefano Maxenti" userId="8cb966bc-16b5-44c2-9ee4-fa6618bb5737" providerId="ADAL" clId="{94D02872-73EF-D543-B145-629AC2CC98FC}" dt="2021-07-16T14:17:12.596" v="26" actId="20577"/>
          <ac:spMkLst>
            <pc:docMk/>
            <pc:sldMk cId="3433795914" sldId="256"/>
            <ac:spMk id="5" creationId="{39E2923C-BD70-41D6-AD78-E67FC31C1AF4}"/>
          </ac:spMkLst>
        </pc:spChg>
      </pc:sldChg>
      <pc:sldChg chg="modSp mod">
        <pc:chgData name="Stefano Maxenti" userId="8cb966bc-16b5-44c2-9ee4-fa6618bb5737" providerId="ADAL" clId="{94D02872-73EF-D543-B145-629AC2CC98FC}" dt="2021-07-16T14:17:48.775" v="83" actId="20577"/>
        <pc:sldMkLst>
          <pc:docMk/>
          <pc:sldMk cId="2847424689" sldId="265"/>
        </pc:sldMkLst>
        <pc:spChg chg="mod">
          <ac:chgData name="Stefano Maxenti" userId="8cb966bc-16b5-44c2-9ee4-fa6618bb5737" providerId="ADAL" clId="{94D02872-73EF-D543-B145-629AC2CC98FC}" dt="2021-07-16T14:17:48.775" v="83" actId="20577"/>
          <ac:spMkLst>
            <pc:docMk/>
            <pc:sldMk cId="2847424689" sldId="265"/>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1C63B-7147-40DC-9DD1-A22900D398CA}" type="datetimeFigureOut">
              <a:rPr lang="it-IT" smtClean="0"/>
              <a:t>16/07/21</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A6B88F-49BB-49DF-9CD9-134570298B2C}" type="slidenum">
              <a:rPr lang="it-IT" smtClean="0"/>
              <a:t>‹N›</a:t>
            </a:fld>
            <a:endParaRPr lang="it-IT"/>
          </a:p>
        </p:txBody>
      </p:sp>
    </p:spTree>
    <p:extLst>
      <p:ext uri="{BB962C8B-B14F-4D97-AF65-F5344CB8AC3E}">
        <p14:creationId xmlns:p14="http://schemas.microsoft.com/office/powerpoint/2010/main" val="1292040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E2A6B88F-49BB-49DF-9CD9-134570298B2C}" type="slidenum">
              <a:rPr lang="it-IT" smtClean="0"/>
              <a:t>10</a:t>
            </a:fld>
            <a:endParaRPr lang="it-IT"/>
          </a:p>
        </p:txBody>
      </p:sp>
    </p:spTree>
    <p:extLst>
      <p:ext uri="{BB962C8B-B14F-4D97-AF65-F5344CB8AC3E}">
        <p14:creationId xmlns:p14="http://schemas.microsoft.com/office/powerpoint/2010/main" val="39580169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Diapositiva titolo">
    <p:spTree>
      <p:nvGrpSpPr>
        <p:cNvPr id="1" name=""/>
        <p:cNvGrpSpPr/>
        <p:nvPr/>
      </p:nvGrpSpPr>
      <p:grpSpPr>
        <a:xfrm>
          <a:off x="0" y="0"/>
          <a:ext cx="0" cy="0"/>
          <a:chOff x="0" y="0"/>
          <a:chExt cx="0" cy="0"/>
        </a:xfrm>
      </p:grpSpPr>
      <p:pic>
        <p:nvPicPr>
          <p:cNvPr id="7" name="Shape 45"/>
          <p:cNvPicPr preferRelativeResize="0"/>
          <p:nvPr userDrawn="1"/>
        </p:nvPicPr>
        <p:blipFill>
          <a:blip r:embed="rId2">
            <a:alphaModFix/>
          </a:blip>
          <a:stretch>
            <a:fillRect/>
          </a:stretch>
        </p:blipFill>
        <p:spPr>
          <a:xfrm>
            <a:off x="0" y="0"/>
            <a:ext cx="9144000" cy="5238976"/>
          </a:xfrm>
          <a:prstGeom prst="rect">
            <a:avLst/>
          </a:prstGeom>
          <a:noFill/>
          <a:ln>
            <a:noFill/>
          </a:ln>
        </p:spPr>
      </p:pic>
      <p:pic>
        <p:nvPicPr>
          <p:cNvPr id="10" name="Shape 49"/>
          <p:cNvPicPr preferRelativeResize="0"/>
          <p:nvPr userDrawn="1"/>
        </p:nvPicPr>
        <p:blipFill>
          <a:blip r:embed="rId3">
            <a:alphaModFix/>
          </a:blip>
          <a:stretch>
            <a:fillRect/>
          </a:stretch>
        </p:blipFill>
        <p:spPr>
          <a:xfrm>
            <a:off x="0" y="6571226"/>
            <a:ext cx="9144000" cy="286775"/>
          </a:xfrm>
          <a:prstGeom prst="rect">
            <a:avLst/>
          </a:prstGeom>
          <a:noFill/>
          <a:ln>
            <a:noFill/>
          </a:ln>
        </p:spPr>
      </p:pic>
      <p:sp>
        <p:nvSpPr>
          <p:cNvPr id="11" name="Segnaposto piè di pagina 10"/>
          <p:cNvSpPr>
            <a:spLocks noGrp="1"/>
          </p:cNvSpPr>
          <p:nvPr>
            <p:ph type="ftr" sz="quarter" idx="10"/>
          </p:nvPr>
        </p:nvSpPr>
        <p:spPr/>
        <p:txBody>
          <a:bodyPr/>
          <a:lstStyle>
            <a:lvl1pPr>
              <a:defRPr>
                <a:solidFill>
                  <a:schemeClr val="tx1"/>
                </a:solidFill>
              </a:defRPr>
            </a:lvl1pPr>
          </a:lstStyle>
          <a:p>
            <a:endParaRPr lang="it-IT" dirty="0"/>
          </a:p>
        </p:txBody>
      </p:sp>
    </p:spTree>
    <p:extLst>
      <p:ext uri="{BB962C8B-B14F-4D97-AF65-F5344CB8AC3E}">
        <p14:creationId xmlns:p14="http://schemas.microsoft.com/office/powerpoint/2010/main" val="32278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noAutofit/>
          </a:bodyPr>
          <a:lstStyle>
            <a:lvl1pPr>
              <a:defRPr sz="3200"/>
            </a:lvl1pPr>
          </a:lstStyle>
          <a:p>
            <a:r>
              <a:rPr lang="it-IT" dirty="0"/>
              <a:t>Fare clic per modificare lo stile del titolo</a:t>
            </a:r>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07C31548-3396-48E6-A4F0-B6B6C960F6EE}" type="slidenum">
              <a:rPr lang="it-IT" smtClean="0"/>
              <a:t>‹N›</a:t>
            </a:fld>
            <a:endParaRPr lang="it-IT" dirty="0"/>
          </a:p>
        </p:txBody>
      </p:sp>
      <p:sp>
        <p:nvSpPr>
          <p:cNvPr id="6" name="Text Placeholder 2"/>
          <p:cNvSpPr>
            <a:spLocks noGrp="1"/>
          </p:cNvSpPr>
          <p:nvPr>
            <p:ph idx="1"/>
          </p:nvPr>
        </p:nvSpPr>
        <p:spPr>
          <a:xfrm>
            <a:off x="628649" y="1022847"/>
            <a:ext cx="7886700" cy="4351338"/>
          </a:xfrm>
          <a:prstGeom prst="rect">
            <a:avLst/>
          </a:prstGeom>
        </p:spPr>
        <p:txBody>
          <a:bodyPr vert="horz" lIns="91440" tIns="45720" rIns="91440" bIns="45720" rtlCol="0">
            <a:normAutofit/>
          </a:bodyPr>
          <a:lstStyle>
            <a:lvl1pPr>
              <a:defRPr sz="2400"/>
            </a:lvl1pPr>
            <a:lvl2pPr>
              <a:defRPr sz="2000"/>
            </a:lvl2pPr>
            <a:lvl3pPr>
              <a:defRPr sz="1800"/>
            </a:lvl3pPr>
            <a:lvl4pPr>
              <a:defRPr sz="1600"/>
            </a:lvl4pPr>
            <a:lvl5pPr>
              <a:defRPr sz="1600"/>
            </a:lvl5p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Tree>
    <p:extLst>
      <p:ext uri="{BB962C8B-B14F-4D97-AF65-F5344CB8AC3E}">
        <p14:creationId xmlns:p14="http://schemas.microsoft.com/office/powerpoint/2010/main" val="3757571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Shape 61"/>
          <p:cNvPicPr preferRelativeResize="0"/>
          <p:nvPr userDrawn="1"/>
        </p:nvPicPr>
        <p:blipFill>
          <a:blip r:embed="rId4">
            <a:alphaModFix/>
          </a:blip>
          <a:stretch>
            <a:fillRect/>
          </a:stretch>
        </p:blipFill>
        <p:spPr>
          <a:xfrm>
            <a:off x="-2" y="6571224"/>
            <a:ext cx="9144000" cy="286775"/>
          </a:xfrm>
          <a:prstGeom prst="rect">
            <a:avLst/>
          </a:prstGeom>
          <a:noFill/>
          <a:ln>
            <a:noFill/>
          </a:ln>
        </p:spPr>
      </p:pic>
      <p:sp>
        <p:nvSpPr>
          <p:cNvPr id="2" name="Title Placeholder 1"/>
          <p:cNvSpPr>
            <a:spLocks noGrp="1"/>
          </p:cNvSpPr>
          <p:nvPr>
            <p:ph type="title"/>
          </p:nvPr>
        </p:nvSpPr>
        <p:spPr>
          <a:xfrm>
            <a:off x="712732" y="133833"/>
            <a:ext cx="7886700" cy="362884"/>
          </a:xfrm>
          <a:prstGeom prst="rect">
            <a:avLst/>
          </a:prstGeom>
        </p:spPr>
        <p:txBody>
          <a:bodyPr vert="horz" lIns="91440" tIns="45720" rIns="91440" bIns="45720" rtlCol="0" anchor="ctr">
            <a:noAutofit/>
          </a:bodyPr>
          <a:lstStyle/>
          <a:p>
            <a:r>
              <a:rPr lang="it-IT" dirty="0"/>
              <a:t>Fare clic per modificare lo stile del titolo</a:t>
            </a:r>
            <a:endParaRPr lang="en-US" dirty="0"/>
          </a:p>
        </p:txBody>
      </p:sp>
      <p:sp>
        <p:nvSpPr>
          <p:cNvPr id="3" name="Text Placeholder 2"/>
          <p:cNvSpPr>
            <a:spLocks noGrp="1"/>
          </p:cNvSpPr>
          <p:nvPr>
            <p:ph type="body" idx="1"/>
          </p:nvPr>
        </p:nvSpPr>
        <p:spPr>
          <a:xfrm>
            <a:off x="628649" y="961302"/>
            <a:ext cx="7886700" cy="4351338"/>
          </a:xfrm>
          <a:prstGeom prst="rect">
            <a:avLst/>
          </a:prstGeom>
        </p:spPr>
        <p:txBody>
          <a:bodyPr vert="horz" lIns="91440" tIns="45720" rIns="91440" bIns="45720" rtlCol="0">
            <a:normAutofit/>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5" name="Footer Placeholder 4"/>
          <p:cNvSpPr>
            <a:spLocks noGrp="1"/>
          </p:cNvSpPr>
          <p:nvPr>
            <p:ph type="ftr" sz="quarter" idx="3"/>
          </p:nvPr>
        </p:nvSpPr>
        <p:spPr>
          <a:xfrm>
            <a:off x="628649" y="6571225"/>
            <a:ext cx="4027433" cy="286775"/>
          </a:xfrm>
          <a:prstGeom prst="rect">
            <a:avLst/>
          </a:prstGeom>
        </p:spPr>
        <p:txBody>
          <a:bodyPr vert="horz" lIns="91440" tIns="45720" rIns="91440" bIns="45720" rtlCol="0" anchor="ctr"/>
          <a:lstStyle>
            <a:lvl1pPr algn="ctr">
              <a:defRPr sz="1200">
                <a:solidFill>
                  <a:schemeClr val="tx1"/>
                </a:solidFill>
              </a:defRPr>
            </a:lvl1pPr>
          </a:lstStyle>
          <a:p>
            <a:endParaRPr lang="it-IT" dirty="0"/>
          </a:p>
        </p:txBody>
      </p:sp>
      <p:sp>
        <p:nvSpPr>
          <p:cNvPr id="6" name="Slide Number Placeholder 5"/>
          <p:cNvSpPr>
            <a:spLocks noGrp="1"/>
          </p:cNvSpPr>
          <p:nvPr>
            <p:ph type="sldNum" sz="quarter" idx="4"/>
          </p:nvPr>
        </p:nvSpPr>
        <p:spPr>
          <a:xfrm>
            <a:off x="0" y="6571225"/>
            <a:ext cx="420414" cy="286775"/>
          </a:xfrm>
          <a:prstGeom prst="rect">
            <a:avLst/>
          </a:prstGeom>
        </p:spPr>
        <p:txBody>
          <a:bodyPr vert="horz" lIns="91440" tIns="45720" rIns="91440" bIns="45720" rtlCol="0" anchor="ctr"/>
          <a:lstStyle>
            <a:lvl1pPr algn="r">
              <a:defRPr sz="1200">
                <a:solidFill>
                  <a:schemeClr val="tx1"/>
                </a:solidFill>
              </a:defRPr>
            </a:lvl1pPr>
          </a:lstStyle>
          <a:p>
            <a:fld id="{07C31548-3396-48E6-A4F0-B6B6C960F6EE}" type="slidenum">
              <a:rPr lang="it-IT" smtClean="0"/>
              <a:pPr/>
              <a:t>‹N›</a:t>
            </a:fld>
            <a:endParaRPr lang="it-IT" dirty="0"/>
          </a:p>
        </p:txBody>
      </p:sp>
      <p:pic>
        <p:nvPicPr>
          <p:cNvPr id="7" name="Shape 57"/>
          <p:cNvPicPr preferRelativeResize="0"/>
          <p:nvPr userDrawn="1"/>
        </p:nvPicPr>
        <p:blipFill>
          <a:blip r:embed="rId5">
            <a:alphaModFix/>
          </a:blip>
          <a:stretch>
            <a:fillRect/>
          </a:stretch>
        </p:blipFill>
        <p:spPr>
          <a:xfrm>
            <a:off x="82450" y="65950"/>
            <a:ext cx="464900" cy="498650"/>
          </a:xfrm>
          <a:prstGeom prst="rect">
            <a:avLst/>
          </a:prstGeom>
          <a:noFill/>
          <a:ln>
            <a:noFill/>
          </a:ln>
        </p:spPr>
      </p:pic>
      <p:pic>
        <p:nvPicPr>
          <p:cNvPr id="8" name="Shape 58"/>
          <p:cNvPicPr preferRelativeResize="0"/>
          <p:nvPr userDrawn="1"/>
        </p:nvPicPr>
        <p:blipFill>
          <a:blip r:embed="rId6">
            <a:alphaModFix/>
          </a:blip>
          <a:stretch>
            <a:fillRect/>
          </a:stretch>
        </p:blipFill>
        <p:spPr>
          <a:xfrm>
            <a:off x="0" y="630539"/>
            <a:ext cx="9143998" cy="97471"/>
          </a:xfrm>
          <a:prstGeom prst="rect">
            <a:avLst/>
          </a:prstGeom>
          <a:noFill/>
          <a:ln>
            <a:noFill/>
          </a:ln>
        </p:spPr>
      </p:pic>
    </p:spTree>
    <p:extLst>
      <p:ext uri="{BB962C8B-B14F-4D97-AF65-F5344CB8AC3E}">
        <p14:creationId xmlns:p14="http://schemas.microsoft.com/office/powerpoint/2010/main" val="668707814"/>
      </p:ext>
    </p:extLst>
  </p:cSld>
  <p:clrMap bg1="lt1" tx1="dk1" bg2="lt2" tx2="dk2" accent1="accent1" accent2="accent2" accent3="accent3" accent4="accent4" accent5="accent5" accent6="accent6" hlink="hlink" folHlink="folHlink"/>
  <p:sldLayoutIdLst>
    <p:sldLayoutId id="2147483672" r:id="rId1"/>
    <p:sldLayoutId id="2147483673" r:id="rId2"/>
  </p:sldLayoutIdLs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44E4655-1AD7-41FF-A44A-56D6FE756DF1}"/>
              </a:ext>
            </a:extLst>
          </p:cNvPr>
          <p:cNvSpPr txBox="1"/>
          <p:nvPr/>
        </p:nvSpPr>
        <p:spPr>
          <a:xfrm>
            <a:off x="2840853" y="4819229"/>
            <a:ext cx="6040388" cy="1446550"/>
          </a:xfrm>
          <a:prstGeom prst="rect">
            <a:avLst/>
          </a:prstGeom>
          <a:noFill/>
        </p:spPr>
        <p:txBody>
          <a:bodyPr wrap="square" rtlCol="0">
            <a:spAutoFit/>
          </a:bodyPr>
          <a:lstStyle/>
          <a:p>
            <a:r>
              <a:rPr lang="en-US" sz="2800" dirty="0"/>
              <a:t>Node and link failure detection</a:t>
            </a:r>
          </a:p>
          <a:p>
            <a:r>
              <a:rPr lang="en-GB" sz="2000" dirty="0"/>
              <a:t>Stefano Maxenti       10526141</a:t>
            </a:r>
          </a:p>
          <a:p>
            <a:r>
              <a:rPr lang="en-GB" sz="2000" dirty="0"/>
              <a:t>Marco Bottenghi      10800598</a:t>
            </a:r>
            <a:endParaRPr lang="en-GB" dirty="0"/>
          </a:p>
          <a:p>
            <a:r>
              <a:rPr lang="en-GB" sz="2000" dirty="0"/>
              <a:t>Elisabetta Cainazzo  10800059</a:t>
            </a:r>
            <a:endParaRPr lang="en-GB" dirty="0"/>
          </a:p>
        </p:txBody>
      </p:sp>
      <p:sp>
        <p:nvSpPr>
          <p:cNvPr id="5" name="CasellaDiTesto 4">
            <a:extLst>
              <a:ext uri="{FF2B5EF4-FFF2-40B4-BE49-F238E27FC236}">
                <a16:creationId xmlns:a16="http://schemas.microsoft.com/office/drawing/2014/main" id="{39E2923C-BD70-41D6-AD78-E67FC31C1AF4}"/>
              </a:ext>
            </a:extLst>
          </p:cNvPr>
          <p:cNvSpPr txBox="1"/>
          <p:nvPr/>
        </p:nvSpPr>
        <p:spPr>
          <a:xfrm>
            <a:off x="2840853" y="243840"/>
            <a:ext cx="6196614" cy="1077218"/>
          </a:xfrm>
          <a:prstGeom prst="rect">
            <a:avLst/>
          </a:prstGeom>
          <a:noFill/>
        </p:spPr>
        <p:txBody>
          <a:bodyPr wrap="square" rtlCol="0">
            <a:spAutoFit/>
          </a:bodyPr>
          <a:lstStyle/>
          <a:p>
            <a:r>
              <a:rPr lang="it-IT" sz="2400" b="1" dirty="0" err="1"/>
              <a:t>Switching</a:t>
            </a:r>
            <a:r>
              <a:rPr lang="it-IT" sz="2400" b="1" dirty="0"/>
              <a:t> and Routing - </a:t>
            </a:r>
            <a:r>
              <a:rPr lang="it-IT" sz="2400" b="1" dirty="0" err="1"/>
              <a:t>project</a:t>
            </a:r>
            <a:r>
              <a:rPr lang="it-IT" sz="2400" b="1" dirty="0"/>
              <a:t> 2020/2021</a:t>
            </a:r>
          </a:p>
          <a:p>
            <a:r>
              <a:rPr lang="it-IT" sz="2000" dirty="0"/>
              <a:t>Prof. Guido Maier, Achille </a:t>
            </a:r>
            <a:r>
              <a:rPr lang="it-IT" sz="2000" dirty="0" err="1"/>
              <a:t>Pattavina</a:t>
            </a:r>
            <a:endParaRPr lang="it-IT" sz="2000" dirty="0"/>
          </a:p>
          <a:p>
            <a:r>
              <a:rPr lang="it-IT" sz="2000" dirty="0"/>
              <a:t>Tutor Sebastian </a:t>
            </a:r>
            <a:r>
              <a:rPr lang="it-IT" sz="2000" dirty="0" err="1"/>
              <a:t>Troìa</a:t>
            </a:r>
            <a:endParaRPr lang="en-GB" dirty="0"/>
          </a:p>
        </p:txBody>
      </p:sp>
    </p:spTree>
    <p:extLst>
      <p:ext uri="{BB962C8B-B14F-4D97-AF65-F5344CB8AC3E}">
        <p14:creationId xmlns:p14="http://schemas.microsoft.com/office/powerpoint/2010/main" val="3433795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Real </a:t>
            </a:r>
            <a:r>
              <a:rPr lang="it-IT" dirty="0" err="1"/>
              <a:t>implementation</a:t>
            </a:r>
            <a:r>
              <a:rPr lang="it-IT" dirty="0"/>
              <a:t> </a:t>
            </a:r>
            <a:r>
              <a:rPr lang="it-IT" dirty="0" err="1"/>
              <a:t>results</a:t>
            </a:r>
            <a:endParaRPr lang="it-IT" dirty="0"/>
          </a:p>
        </p:txBody>
      </p:sp>
      <p:sp>
        <p:nvSpPr>
          <p:cNvPr id="3" name="Segnaposto numero diapositiva 2"/>
          <p:cNvSpPr>
            <a:spLocks noGrp="1"/>
          </p:cNvSpPr>
          <p:nvPr>
            <p:ph type="sldNum" sz="quarter" idx="12"/>
          </p:nvPr>
        </p:nvSpPr>
        <p:spPr/>
        <p:txBody>
          <a:bodyPr/>
          <a:lstStyle/>
          <a:p>
            <a:fld id="{07C31548-3396-48E6-A4F0-B6B6C960F6EE}" type="slidenum">
              <a:rPr lang="it-IT" smtClean="0"/>
              <a:t>10</a:t>
            </a:fld>
            <a:endParaRPr lang="it-IT" dirty="0"/>
          </a:p>
        </p:txBody>
      </p:sp>
      <p:sp>
        <p:nvSpPr>
          <p:cNvPr id="4" name="Segnaposto contenuto 3"/>
          <p:cNvSpPr>
            <a:spLocks noGrp="1"/>
          </p:cNvSpPr>
          <p:nvPr>
            <p:ph idx="1"/>
          </p:nvPr>
        </p:nvSpPr>
        <p:spPr>
          <a:xfrm>
            <a:off x="333330" y="1010491"/>
            <a:ext cx="8266386" cy="5155847"/>
          </a:xfrm>
        </p:spPr>
        <p:txBody>
          <a:bodyPr>
            <a:normAutofit/>
          </a:bodyPr>
          <a:lstStyle/>
          <a:p>
            <a:pPr algn="just"/>
            <a:r>
              <a:rPr lang="en-US" dirty="0"/>
              <a:t>Link removal and addition worked, node failure was very tricky</a:t>
            </a:r>
          </a:p>
          <a:p>
            <a:pPr algn="just"/>
            <a:r>
              <a:rPr lang="en-US" dirty="0"/>
              <a:t>Pulling the electrical plug from a switch doesn’t allow it to communicate to the controller that it is being shut down</a:t>
            </a:r>
          </a:p>
          <a:p>
            <a:pPr algn="just"/>
            <a:r>
              <a:rPr lang="en-US" dirty="0"/>
              <a:t>In the first version, the removal of a switch would halt the program, the controller didn’t realize that the switch was off</a:t>
            </a:r>
          </a:p>
          <a:p>
            <a:pPr algn="just"/>
            <a:r>
              <a:rPr lang="en-US" dirty="0"/>
              <a:t>To manage it we don’t use RYU functions, but implemented our owns</a:t>
            </a:r>
          </a:p>
          <a:p>
            <a:pPr marL="0" indent="0" algn="just">
              <a:buNone/>
            </a:pPr>
            <a:endParaRPr lang="en-US" dirty="0"/>
          </a:p>
          <a:p>
            <a:pPr marL="0" indent="0" algn="just">
              <a:buNone/>
            </a:pPr>
            <a:r>
              <a:rPr lang="en-US" dirty="0"/>
              <a:t>In Lab everything is a bit slower. Notification time is better in reactive mode, but reaction time is faster in proactive, since there is no need to calculate anything.</a:t>
            </a:r>
          </a:p>
          <a:p>
            <a:pPr marL="0" indent="0" algn="just">
              <a:buNone/>
            </a:pPr>
            <a:r>
              <a:rPr lang="en-US" dirty="0"/>
              <a:t>Values were, in any case, under 2 seconds.</a:t>
            </a:r>
          </a:p>
          <a:p>
            <a:pPr marL="0" indent="0" algn="just">
              <a:buNone/>
            </a:pPr>
            <a:endParaRPr lang="en-US" dirty="0"/>
          </a:p>
        </p:txBody>
      </p:sp>
    </p:spTree>
    <p:extLst>
      <p:ext uri="{BB962C8B-B14F-4D97-AF65-F5344CB8AC3E}">
        <p14:creationId xmlns:p14="http://schemas.microsoft.com/office/powerpoint/2010/main" val="2847424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Conclusion</a:t>
            </a:r>
            <a:endParaRPr lang="it-IT" dirty="0"/>
          </a:p>
        </p:txBody>
      </p:sp>
      <p:sp>
        <p:nvSpPr>
          <p:cNvPr id="3" name="Segnaposto numero diapositiva 2"/>
          <p:cNvSpPr>
            <a:spLocks noGrp="1"/>
          </p:cNvSpPr>
          <p:nvPr>
            <p:ph type="sldNum" sz="quarter" idx="12"/>
          </p:nvPr>
        </p:nvSpPr>
        <p:spPr/>
        <p:txBody>
          <a:bodyPr/>
          <a:lstStyle/>
          <a:p>
            <a:fld id="{07C31548-3396-48E6-A4F0-B6B6C960F6EE}" type="slidenum">
              <a:rPr lang="it-IT" smtClean="0"/>
              <a:t>11</a:t>
            </a:fld>
            <a:endParaRPr lang="it-IT" dirty="0"/>
          </a:p>
        </p:txBody>
      </p:sp>
      <p:sp>
        <p:nvSpPr>
          <p:cNvPr id="4" name="Segnaposto contenuto 3"/>
          <p:cNvSpPr>
            <a:spLocks noGrp="1"/>
          </p:cNvSpPr>
          <p:nvPr>
            <p:ph idx="1"/>
          </p:nvPr>
        </p:nvSpPr>
        <p:spPr>
          <a:xfrm>
            <a:off x="420414" y="1022847"/>
            <a:ext cx="8278743" cy="4537694"/>
          </a:xfrm>
        </p:spPr>
        <p:txBody>
          <a:bodyPr/>
          <a:lstStyle/>
          <a:p>
            <a:pPr algn="just"/>
            <a:r>
              <a:rPr lang="en-US" dirty="0"/>
              <a:t>We tried to write an easily extensible code, tested in Mininet (the topology is not relevant)</a:t>
            </a:r>
          </a:p>
          <a:p>
            <a:pPr algn="just"/>
            <a:r>
              <a:rPr lang="en-US" dirty="0"/>
              <a:t>Creating small functions makes it easy to use a black-box approach that could be useful in the future</a:t>
            </a:r>
          </a:p>
          <a:p>
            <a:pPr algn="just"/>
            <a:r>
              <a:rPr lang="en-US" dirty="0"/>
              <a:t>Both implementations have pros and cons and the choice must consider the specific traffic scenario</a:t>
            </a:r>
          </a:p>
          <a:p>
            <a:pPr algn="just"/>
            <a:r>
              <a:rPr lang="en-US" dirty="0"/>
              <a:t>Hybrid approach might be a viable solution, even though it duplicates function and increase the complexity of the solution</a:t>
            </a:r>
            <a:endParaRPr lang="it-IT" dirty="0"/>
          </a:p>
          <a:p>
            <a:pPr algn="just"/>
            <a:r>
              <a:rPr lang="it-IT" dirty="0" err="1"/>
              <a:t>Further</a:t>
            </a:r>
            <a:r>
              <a:rPr lang="it-IT" dirty="0"/>
              <a:t> </a:t>
            </a:r>
            <a:r>
              <a:rPr lang="it-IT" dirty="0" err="1"/>
              <a:t>testing</a:t>
            </a:r>
            <a:r>
              <a:rPr lang="it-IT" dirty="0"/>
              <a:t> </a:t>
            </a:r>
            <a:r>
              <a:rPr lang="it-IT" dirty="0" err="1"/>
              <a:t>may</a:t>
            </a:r>
            <a:r>
              <a:rPr lang="it-IT" dirty="0"/>
              <a:t> be </a:t>
            </a:r>
            <a:r>
              <a:rPr lang="it-IT" dirty="0" err="1"/>
              <a:t>needed</a:t>
            </a:r>
            <a:r>
              <a:rPr lang="it-IT" dirty="0"/>
              <a:t> </a:t>
            </a:r>
            <a:r>
              <a:rPr lang="it-IT" dirty="0" err="1"/>
              <a:t>before</a:t>
            </a:r>
            <a:r>
              <a:rPr lang="it-IT" dirty="0"/>
              <a:t> </a:t>
            </a:r>
            <a:r>
              <a:rPr lang="it-IT" dirty="0" err="1"/>
              <a:t>being</a:t>
            </a:r>
            <a:r>
              <a:rPr lang="it-IT" dirty="0"/>
              <a:t> put </a:t>
            </a:r>
            <a:r>
              <a:rPr lang="it-IT" dirty="0" err="1"/>
              <a:t>into</a:t>
            </a:r>
            <a:r>
              <a:rPr lang="it-IT" dirty="0"/>
              <a:t> production</a:t>
            </a:r>
            <a:endParaRPr lang="en-US" dirty="0"/>
          </a:p>
        </p:txBody>
      </p:sp>
    </p:spTree>
    <p:extLst>
      <p:ext uri="{BB962C8B-B14F-4D97-AF65-F5344CB8AC3E}">
        <p14:creationId xmlns:p14="http://schemas.microsoft.com/office/powerpoint/2010/main" val="428931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Future work</a:t>
            </a:r>
          </a:p>
        </p:txBody>
      </p:sp>
      <p:sp>
        <p:nvSpPr>
          <p:cNvPr id="3" name="Segnaposto numero diapositiva 2"/>
          <p:cNvSpPr>
            <a:spLocks noGrp="1"/>
          </p:cNvSpPr>
          <p:nvPr>
            <p:ph type="sldNum" sz="quarter" idx="12"/>
          </p:nvPr>
        </p:nvSpPr>
        <p:spPr/>
        <p:txBody>
          <a:bodyPr/>
          <a:lstStyle/>
          <a:p>
            <a:fld id="{07C31548-3396-48E6-A4F0-B6B6C960F6EE}" type="slidenum">
              <a:rPr lang="it-IT" smtClean="0"/>
              <a:t>12</a:t>
            </a:fld>
            <a:endParaRPr lang="it-IT" dirty="0"/>
          </a:p>
        </p:txBody>
      </p:sp>
      <p:sp>
        <p:nvSpPr>
          <p:cNvPr id="4" name="Segnaposto contenuto 3"/>
          <p:cNvSpPr>
            <a:spLocks noGrp="1"/>
          </p:cNvSpPr>
          <p:nvPr>
            <p:ph idx="1"/>
          </p:nvPr>
        </p:nvSpPr>
        <p:spPr>
          <a:xfrm>
            <a:off x="321276" y="1035203"/>
            <a:ext cx="8439665" cy="4488267"/>
          </a:xfrm>
        </p:spPr>
        <p:txBody>
          <a:bodyPr/>
          <a:lstStyle/>
          <a:p>
            <a:pPr algn="just"/>
            <a:r>
              <a:rPr lang="en-US" dirty="0"/>
              <a:t>Even though the deletion rule is quite fast, we send the message to delete the specific to all switches. An even better algorithm could filter out the switches that don’t contain it</a:t>
            </a:r>
          </a:p>
          <a:p>
            <a:pPr algn="just"/>
            <a:r>
              <a:rPr lang="en-US" dirty="0"/>
              <a:t>Using </a:t>
            </a:r>
            <a:r>
              <a:rPr lang="en-US" dirty="0" err="1"/>
              <a:t>OpenFlow</a:t>
            </a:r>
            <a:r>
              <a:rPr lang="en-US" dirty="0"/>
              <a:t> 1.4 or higher and the </a:t>
            </a:r>
            <a:r>
              <a:rPr lang="en-US" dirty="0" err="1"/>
              <a:t>BundleMsg</a:t>
            </a:r>
            <a:r>
              <a:rPr lang="en-US" dirty="0"/>
              <a:t> option instead of Barrier would be faster and more optimized. However, not only Ryu has to be updated, but also the switches (Zodiac FX switches in lab may not be compatible)</a:t>
            </a:r>
          </a:p>
          <a:p>
            <a:pPr algn="just"/>
            <a:r>
              <a:rPr lang="en-US" dirty="0"/>
              <a:t>More powerful hardware could be used, for example routers with </a:t>
            </a:r>
            <a:r>
              <a:rPr lang="en-US" dirty="0" err="1"/>
              <a:t>OpenWRT</a:t>
            </a:r>
            <a:r>
              <a:rPr lang="en-US" dirty="0"/>
              <a:t> and the OpenFlow packages.</a:t>
            </a:r>
          </a:p>
          <a:p>
            <a:pPr algn="just"/>
            <a:endParaRPr lang="en-US" dirty="0"/>
          </a:p>
          <a:p>
            <a:pPr algn="just"/>
            <a:endParaRPr lang="en-US" dirty="0"/>
          </a:p>
        </p:txBody>
      </p:sp>
    </p:spTree>
    <p:extLst>
      <p:ext uri="{BB962C8B-B14F-4D97-AF65-F5344CB8AC3E}">
        <p14:creationId xmlns:p14="http://schemas.microsoft.com/office/powerpoint/2010/main" val="881487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p:cNvSpPr>
            <a:spLocks noGrp="1"/>
          </p:cNvSpPr>
          <p:nvPr>
            <p:ph idx="1"/>
          </p:nvPr>
        </p:nvSpPr>
        <p:spPr>
          <a:xfrm>
            <a:off x="628649" y="1368835"/>
            <a:ext cx="7886700" cy="4351338"/>
          </a:xfrm>
        </p:spPr>
        <p:txBody>
          <a:bodyPr>
            <a:normAutofit/>
          </a:bodyPr>
          <a:lstStyle/>
          <a:p>
            <a:pPr marL="0" indent="0" algn="ctr">
              <a:buNone/>
            </a:pPr>
            <a:r>
              <a:rPr lang="en-GB" sz="9600" dirty="0"/>
              <a:t>THE END</a:t>
            </a:r>
          </a:p>
          <a:p>
            <a:pPr marL="0" indent="0" algn="ctr">
              <a:buNone/>
            </a:pPr>
            <a:endParaRPr lang="en-GB" sz="9600" dirty="0"/>
          </a:p>
          <a:p>
            <a:pPr marL="0" indent="0" algn="ctr">
              <a:buNone/>
            </a:pPr>
            <a:r>
              <a:rPr lang="en-GB" sz="7200" dirty="0"/>
              <a:t>Questions?</a:t>
            </a:r>
          </a:p>
        </p:txBody>
      </p:sp>
      <p:sp>
        <p:nvSpPr>
          <p:cNvPr id="3" name="Segnaposto numero diapositiva 2"/>
          <p:cNvSpPr>
            <a:spLocks noGrp="1"/>
          </p:cNvSpPr>
          <p:nvPr>
            <p:ph type="sldNum" sz="quarter" idx="12"/>
          </p:nvPr>
        </p:nvSpPr>
        <p:spPr/>
        <p:txBody>
          <a:bodyPr/>
          <a:lstStyle/>
          <a:p>
            <a:fld id="{07C31548-3396-48E6-A4F0-B6B6C960F6EE}" type="slidenum">
              <a:rPr lang="it-IT" smtClean="0"/>
              <a:t>13</a:t>
            </a:fld>
            <a:endParaRPr lang="it-IT" dirty="0"/>
          </a:p>
        </p:txBody>
      </p:sp>
    </p:spTree>
    <p:extLst>
      <p:ext uri="{BB962C8B-B14F-4D97-AF65-F5344CB8AC3E}">
        <p14:creationId xmlns:p14="http://schemas.microsoft.com/office/powerpoint/2010/main" val="2364199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812F8E-D921-4C89-8325-C6F2A8E22DE5}"/>
              </a:ext>
            </a:extLst>
          </p:cNvPr>
          <p:cNvSpPr>
            <a:spLocks noGrp="1"/>
          </p:cNvSpPr>
          <p:nvPr>
            <p:ph type="title"/>
          </p:nvPr>
        </p:nvSpPr>
        <p:spPr/>
        <p:txBody>
          <a:bodyPr/>
          <a:lstStyle/>
          <a:p>
            <a:r>
              <a:rPr lang="en-GB" dirty="0"/>
              <a:t>Outline</a:t>
            </a:r>
          </a:p>
        </p:txBody>
      </p:sp>
      <p:sp>
        <p:nvSpPr>
          <p:cNvPr id="3" name="Segnaposto numero diapositiva 2">
            <a:extLst>
              <a:ext uri="{FF2B5EF4-FFF2-40B4-BE49-F238E27FC236}">
                <a16:creationId xmlns:a16="http://schemas.microsoft.com/office/drawing/2014/main" id="{C8CF5024-7CA6-44E1-95A6-4332867B987E}"/>
              </a:ext>
            </a:extLst>
          </p:cNvPr>
          <p:cNvSpPr>
            <a:spLocks noGrp="1"/>
          </p:cNvSpPr>
          <p:nvPr>
            <p:ph type="sldNum" sz="quarter" idx="12"/>
          </p:nvPr>
        </p:nvSpPr>
        <p:spPr/>
        <p:txBody>
          <a:bodyPr/>
          <a:lstStyle/>
          <a:p>
            <a:fld id="{07C31548-3396-48E6-A4F0-B6B6C960F6EE}" type="slidenum">
              <a:rPr lang="it-IT" smtClean="0"/>
              <a:t>2</a:t>
            </a:fld>
            <a:endParaRPr lang="it-IT" dirty="0"/>
          </a:p>
        </p:txBody>
      </p:sp>
      <p:sp>
        <p:nvSpPr>
          <p:cNvPr id="4" name="Segnaposto contenuto 3">
            <a:extLst>
              <a:ext uri="{FF2B5EF4-FFF2-40B4-BE49-F238E27FC236}">
                <a16:creationId xmlns:a16="http://schemas.microsoft.com/office/drawing/2014/main" id="{2D6DED76-B6D0-4602-8B93-FE8043360CF2}"/>
              </a:ext>
            </a:extLst>
          </p:cNvPr>
          <p:cNvSpPr>
            <a:spLocks noGrp="1"/>
          </p:cNvSpPr>
          <p:nvPr>
            <p:ph idx="1"/>
          </p:nvPr>
        </p:nvSpPr>
        <p:spPr/>
        <p:txBody>
          <a:bodyPr/>
          <a:lstStyle/>
          <a:p>
            <a:r>
              <a:rPr lang="en-GB" dirty="0"/>
              <a:t>Introduction</a:t>
            </a:r>
          </a:p>
          <a:p>
            <a:r>
              <a:rPr lang="en-US" dirty="0"/>
              <a:t>Reactive approach </a:t>
            </a:r>
            <a:endParaRPr lang="en-GB" dirty="0"/>
          </a:p>
          <a:p>
            <a:r>
              <a:rPr lang="en-US" dirty="0"/>
              <a:t>Proactive approach </a:t>
            </a:r>
            <a:endParaRPr lang="en-GB" dirty="0"/>
          </a:p>
          <a:p>
            <a:r>
              <a:rPr lang="en-GB" dirty="0"/>
              <a:t>Link Removal algorithm</a:t>
            </a:r>
          </a:p>
          <a:p>
            <a:r>
              <a:rPr lang="en-GB" dirty="0"/>
              <a:t>Link addition algorithm</a:t>
            </a:r>
          </a:p>
          <a:p>
            <a:r>
              <a:rPr lang="en-GB" dirty="0" err="1"/>
              <a:t>Mininet</a:t>
            </a:r>
            <a:r>
              <a:rPr lang="en-GB" dirty="0"/>
              <a:t> Results</a:t>
            </a:r>
          </a:p>
          <a:p>
            <a:r>
              <a:rPr lang="en-GB" dirty="0"/>
              <a:t>Real implementation results</a:t>
            </a:r>
          </a:p>
          <a:p>
            <a:r>
              <a:rPr lang="en-GB" dirty="0"/>
              <a:t>Conclusion and future work</a:t>
            </a:r>
          </a:p>
        </p:txBody>
      </p:sp>
    </p:spTree>
    <p:extLst>
      <p:ext uri="{BB962C8B-B14F-4D97-AF65-F5344CB8AC3E}">
        <p14:creationId xmlns:p14="http://schemas.microsoft.com/office/powerpoint/2010/main" val="4199622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Introduction</a:t>
            </a:r>
          </a:p>
        </p:txBody>
      </p:sp>
      <p:sp>
        <p:nvSpPr>
          <p:cNvPr id="3" name="Segnaposto numero diapositiva 2"/>
          <p:cNvSpPr>
            <a:spLocks noGrp="1"/>
          </p:cNvSpPr>
          <p:nvPr>
            <p:ph type="sldNum" sz="quarter" idx="12"/>
          </p:nvPr>
        </p:nvSpPr>
        <p:spPr/>
        <p:txBody>
          <a:bodyPr/>
          <a:lstStyle/>
          <a:p>
            <a:fld id="{07C31548-3396-48E6-A4F0-B6B6C960F6EE}" type="slidenum">
              <a:rPr lang="it-IT" smtClean="0"/>
              <a:t>3</a:t>
            </a:fld>
            <a:endParaRPr lang="it-IT" dirty="0"/>
          </a:p>
        </p:txBody>
      </p:sp>
      <p:sp>
        <p:nvSpPr>
          <p:cNvPr id="4" name="Segnaposto contenuto 3"/>
          <p:cNvSpPr>
            <a:spLocks noGrp="1"/>
          </p:cNvSpPr>
          <p:nvPr>
            <p:ph idx="1"/>
          </p:nvPr>
        </p:nvSpPr>
        <p:spPr>
          <a:xfrm>
            <a:off x="420414" y="1331766"/>
            <a:ext cx="8275122" cy="4351338"/>
          </a:xfrm>
        </p:spPr>
        <p:txBody>
          <a:bodyPr>
            <a:normAutofit/>
          </a:bodyPr>
          <a:lstStyle/>
          <a:p>
            <a:pPr algn="just"/>
            <a:r>
              <a:rPr lang="en-US" dirty="0"/>
              <a:t>We have developed two version of the RYU controller: </a:t>
            </a:r>
            <a:r>
              <a:rPr lang="en-US" i="1" dirty="0"/>
              <a:t>reactive and proactive</a:t>
            </a:r>
          </a:p>
          <a:p>
            <a:pPr algn="just"/>
            <a:r>
              <a:rPr lang="en-US" dirty="0"/>
              <a:t>Creation of specific function for path discovery and rules installation</a:t>
            </a:r>
          </a:p>
          <a:p>
            <a:pPr marL="0" indent="0" algn="just">
              <a:buNone/>
            </a:pPr>
            <a:endParaRPr lang="en-US" dirty="0"/>
          </a:p>
          <a:p>
            <a:pPr marL="0" indent="0" algn="just">
              <a:buNone/>
            </a:pPr>
            <a:r>
              <a:rPr lang="en-US" dirty="0"/>
              <a:t>Well-known problem in </a:t>
            </a:r>
            <a:r>
              <a:rPr lang="en-US" dirty="0" err="1"/>
              <a:t>OpenFlow</a:t>
            </a:r>
            <a:r>
              <a:rPr lang="en-US" dirty="0"/>
              <a:t>, the rule installation is not atomic</a:t>
            </a:r>
          </a:p>
          <a:p>
            <a:pPr algn="just"/>
            <a:r>
              <a:rPr lang="en-US" dirty="0"/>
              <a:t>The solution is the </a:t>
            </a:r>
            <a:r>
              <a:rPr lang="en-US" i="1" dirty="0"/>
              <a:t>Barrier</a:t>
            </a:r>
            <a:r>
              <a:rPr lang="en-US" dirty="0"/>
              <a:t> message, used to force the switch to suspend all activities until the rules are installed</a:t>
            </a:r>
          </a:p>
          <a:p>
            <a:pPr algn="just"/>
            <a:r>
              <a:rPr lang="en-US" dirty="0"/>
              <a:t>The disadvantage is that the internal switch optimization may be bypassed, this involves a bit slower installation </a:t>
            </a:r>
          </a:p>
        </p:txBody>
      </p:sp>
    </p:spTree>
    <p:extLst>
      <p:ext uri="{BB962C8B-B14F-4D97-AF65-F5344CB8AC3E}">
        <p14:creationId xmlns:p14="http://schemas.microsoft.com/office/powerpoint/2010/main" val="2133079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err="1"/>
              <a:t>Reactive</a:t>
            </a:r>
            <a:r>
              <a:rPr lang="it-IT" dirty="0"/>
              <a:t> </a:t>
            </a:r>
            <a:r>
              <a:rPr lang="it-IT" dirty="0" err="1"/>
              <a:t>approach</a:t>
            </a:r>
            <a:r>
              <a:rPr lang="it-IT" dirty="0"/>
              <a:t>   and    </a:t>
            </a:r>
            <a:r>
              <a:rPr lang="it-IT" dirty="0" err="1"/>
              <a:t>Proactive</a:t>
            </a:r>
            <a:r>
              <a:rPr lang="it-IT" dirty="0"/>
              <a:t> </a:t>
            </a:r>
            <a:r>
              <a:rPr lang="it-IT" dirty="0" err="1"/>
              <a:t>approach</a:t>
            </a:r>
            <a:endParaRPr lang="it-IT" dirty="0"/>
          </a:p>
        </p:txBody>
      </p:sp>
      <p:sp>
        <p:nvSpPr>
          <p:cNvPr id="3" name="Segnaposto numero diapositiva 2"/>
          <p:cNvSpPr>
            <a:spLocks noGrp="1"/>
          </p:cNvSpPr>
          <p:nvPr>
            <p:ph type="sldNum" sz="quarter" idx="12"/>
          </p:nvPr>
        </p:nvSpPr>
        <p:spPr/>
        <p:txBody>
          <a:bodyPr/>
          <a:lstStyle/>
          <a:p>
            <a:fld id="{07C31548-3396-48E6-A4F0-B6B6C960F6EE}" type="slidenum">
              <a:rPr lang="it-IT" smtClean="0"/>
              <a:t>4</a:t>
            </a:fld>
            <a:endParaRPr lang="it-IT" dirty="0"/>
          </a:p>
        </p:txBody>
      </p:sp>
      <p:sp>
        <p:nvSpPr>
          <p:cNvPr id="4" name="Segnaposto contenuto 3"/>
          <p:cNvSpPr>
            <a:spLocks noGrp="1"/>
          </p:cNvSpPr>
          <p:nvPr>
            <p:ph idx="1"/>
          </p:nvPr>
        </p:nvSpPr>
        <p:spPr>
          <a:xfrm>
            <a:off x="288000" y="1080000"/>
            <a:ext cx="3780000" cy="4680000"/>
          </a:xfrm>
        </p:spPr>
        <p:txBody>
          <a:bodyPr tIns="54000" bIns="54000">
            <a:noAutofit/>
          </a:bodyPr>
          <a:lstStyle/>
          <a:p>
            <a:pPr>
              <a:lnSpc>
                <a:spcPct val="80000"/>
              </a:lnSpc>
            </a:pPr>
            <a:r>
              <a:rPr lang="en-US" sz="2200" dirty="0"/>
              <a:t>Listen to </a:t>
            </a:r>
            <a:r>
              <a:rPr lang="en-US" sz="2200" dirty="0" err="1"/>
              <a:t>OpenFlow</a:t>
            </a:r>
            <a:r>
              <a:rPr lang="en-US" sz="2200" dirty="0"/>
              <a:t> messages sent by the switches to the controller and react a</a:t>
            </a:r>
            <a:r>
              <a:rPr lang="it-IT" sz="2200" dirty="0" err="1"/>
              <a:t>ccordin-gly</a:t>
            </a:r>
            <a:endParaRPr lang="it-IT" sz="2200" dirty="0"/>
          </a:p>
          <a:p>
            <a:pPr>
              <a:lnSpc>
                <a:spcPct val="80000"/>
              </a:lnSpc>
            </a:pPr>
            <a:r>
              <a:rPr lang="en-US" sz="2200" dirty="0"/>
              <a:t>Activation of a RYU controller any time there is an event</a:t>
            </a:r>
          </a:p>
          <a:p>
            <a:pPr>
              <a:lnSpc>
                <a:spcPct val="80000"/>
              </a:lnSpc>
            </a:pPr>
            <a:r>
              <a:rPr lang="it-IT" sz="2200" i="1" dirty="0"/>
              <a:t>link_ </a:t>
            </a:r>
            <a:r>
              <a:rPr lang="it-IT" sz="2200" i="1" dirty="0" err="1"/>
              <a:t>del_handler_reactive</a:t>
            </a:r>
            <a:r>
              <a:rPr lang="it-IT" sz="2200" dirty="0"/>
              <a:t> </a:t>
            </a:r>
            <a:r>
              <a:rPr lang="it-IT" sz="2200" dirty="0" err="1"/>
              <a:t>is</a:t>
            </a:r>
            <a:r>
              <a:rPr lang="it-IT" sz="2200" dirty="0"/>
              <a:t> the </a:t>
            </a:r>
            <a:r>
              <a:rPr lang="it-IT" sz="2200" dirty="0" err="1"/>
              <a:t>main</a:t>
            </a:r>
            <a:r>
              <a:rPr lang="it-IT" sz="2200" dirty="0"/>
              <a:t> trigger </a:t>
            </a:r>
            <a:r>
              <a:rPr lang="it-IT" sz="2200" dirty="0" err="1"/>
              <a:t>function</a:t>
            </a:r>
            <a:r>
              <a:rPr lang="it-IT" sz="2200" dirty="0"/>
              <a:t>, </a:t>
            </a:r>
            <a:r>
              <a:rPr lang="it-IT" sz="2200" dirty="0" err="1"/>
              <a:t>it</a:t>
            </a:r>
            <a:r>
              <a:rPr lang="it-IT" sz="2200" dirty="0"/>
              <a:t> </a:t>
            </a:r>
            <a:r>
              <a:rPr lang="it-IT" sz="2200" dirty="0" err="1"/>
              <a:t>creates</a:t>
            </a:r>
            <a:r>
              <a:rPr lang="it-IT" sz="2200" dirty="0"/>
              <a:t> a </a:t>
            </a:r>
            <a:r>
              <a:rPr lang="it-IT" sz="2200" dirty="0" err="1"/>
              <a:t>thread</a:t>
            </a:r>
            <a:r>
              <a:rPr lang="it-IT" sz="2200" dirty="0"/>
              <a:t> </a:t>
            </a:r>
            <a:r>
              <a:rPr lang="en-US" sz="2200" dirty="0"/>
              <a:t>for each one of the failed link, to avoid halts due to switch abruptly disconnected</a:t>
            </a:r>
          </a:p>
          <a:p>
            <a:pPr>
              <a:lnSpc>
                <a:spcPct val="80000"/>
              </a:lnSpc>
            </a:pPr>
            <a:r>
              <a:rPr lang="en-US" sz="2200" dirty="0"/>
              <a:t>Threads allows to parallelize work and overcomes the waiting</a:t>
            </a:r>
            <a:endParaRPr lang="it-IT" sz="2200" dirty="0"/>
          </a:p>
        </p:txBody>
      </p:sp>
      <p:sp>
        <p:nvSpPr>
          <p:cNvPr id="5" name="Segnaposto contenuto 3"/>
          <p:cNvSpPr txBox="1">
            <a:spLocks/>
          </p:cNvSpPr>
          <p:nvPr/>
        </p:nvSpPr>
        <p:spPr>
          <a:xfrm>
            <a:off x="4987636" y="1080000"/>
            <a:ext cx="3904364" cy="4680000"/>
          </a:xfrm>
          <a:prstGeom prst="rect">
            <a:avLst/>
          </a:prstGeom>
        </p:spPr>
        <p:txBody>
          <a:bodyPr vert="horz" lIns="91440" tIns="54000" rIns="91440" bIns="540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sz="2200" dirty="0"/>
              <a:t>Check the link status every t seconds, to find out whether a link has been disconnected</a:t>
            </a:r>
          </a:p>
          <a:p>
            <a:pPr>
              <a:lnSpc>
                <a:spcPct val="80000"/>
              </a:lnSpc>
            </a:pPr>
            <a:r>
              <a:rPr lang="en-US" sz="2200" dirty="0"/>
              <a:t>We memorize link status in a list, and confront this list with the previously memorized one</a:t>
            </a:r>
          </a:p>
          <a:p>
            <a:pPr>
              <a:lnSpc>
                <a:spcPct val="80000"/>
              </a:lnSpc>
            </a:pPr>
            <a:r>
              <a:rPr lang="en-US" sz="2200" dirty="0"/>
              <a:t>Creation of a thread for each link to be removed to avoid the halting of the system</a:t>
            </a:r>
          </a:p>
          <a:p>
            <a:pPr>
              <a:lnSpc>
                <a:spcPct val="80000"/>
              </a:lnSpc>
            </a:pPr>
            <a:r>
              <a:rPr lang="en-US" sz="2200" dirty="0"/>
              <a:t>Installation of main and back-up rule with lower priority to reduce delay</a:t>
            </a:r>
          </a:p>
          <a:p>
            <a:pPr>
              <a:lnSpc>
                <a:spcPct val="80000"/>
              </a:lnSpc>
            </a:pPr>
            <a:r>
              <a:rPr lang="en-US" sz="2200" dirty="0"/>
              <a:t>Restoration of the shortest path after recovery</a:t>
            </a:r>
          </a:p>
        </p:txBody>
      </p:sp>
    </p:spTree>
    <p:extLst>
      <p:ext uri="{BB962C8B-B14F-4D97-AF65-F5344CB8AC3E}">
        <p14:creationId xmlns:p14="http://schemas.microsoft.com/office/powerpoint/2010/main" val="844861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a:t>Link </a:t>
            </a:r>
            <a:r>
              <a:rPr lang="it-IT" dirty="0" err="1"/>
              <a:t>removal</a:t>
            </a:r>
            <a:r>
              <a:rPr lang="it-IT" dirty="0"/>
              <a:t>    and    </a:t>
            </a:r>
            <a:r>
              <a:rPr lang="it-IT" dirty="0" err="1"/>
              <a:t>addition</a:t>
            </a:r>
            <a:r>
              <a:rPr lang="it-IT" dirty="0"/>
              <a:t> </a:t>
            </a:r>
            <a:r>
              <a:rPr lang="it-IT" dirty="0" err="1"/>
              <a:t>algorithm</a:t>
            </a:r>
            <a:endParaRPr lang="it-IT" dirty="0"/>
          </a:p>
        </p:txBody>
      </p:sp>
      <p:sp>
        <p:nvSpPr>
          <p:cNvPr id="3" name="Segnaposto numero diapositiva 2"/>
          <p:cNvSpPr>
            <a:spLocks noGrp="1"/>
          </p:cNvSpPr>
          <p:nvPr>
            <p:ph type="sldNum" sz="quarter" idx="12"/>
          </p:nvPr>
        </p:nvSpPr>
        <p:spPr/>
        <p:txBody>
          <a:bodyPr/>
          <a:lstStyle/>
          <a:p>
            <a:fld id="{07C31548-3396-48E6-A4F0-B6B6C960F6EE}" type="slidenum">
              <a:rPr lang="it-IT" smtClean="0"/>
              <a:t>5</a:t>
            </a:fld>
            <a:endParaRPr lang="it-IT" dirty="0"/>
          </a:p>
        </p:txBody>
      </p:sp>
      <p:sp>
        <p:nvSpPr>
          <p:cNvPr id="4" name="Segnaposto contenuto 3"/>
          <p:cNvSpPr>
            <a:spLocks noGrp="1"/>
          </p:cNvSpPr>
          <p:nvPr>
            <p:ph idx="1"/>
          </p:nvPr>
        </p:nvSpPr>
        <p:spPr>
          <a:xfrm>
            <a:off x="4968000" y="1080000"/>
            <a:ext cx="3836145" cy="5040000"/>
          </a:xfrm>
        </p:spPr>
        <p:txBody>
          <a:bodyPr tIns="54000" bIns="54000">
            <a:normAutofit fontScale="92500" lnSpcReduction="10000"/>
          </a:bodyPr>
          <a:lstStyle/>
          <a:p>
            <a:r>
              <a:rPr lang="en-US" dirty="0"/>
              <a:t>Started from the template but modified this function</a:t>
            </a:r>
          </a:p>
          <a:p>
            <a:r>
              <a:rPr lang="en-US" dirty="0"/>
              <a:t>React to the message that an-</a:t>
            </a:r>
            <a:r>
              <a:rPr lang="en-US" dirty="0" err="1"/>
              <a:t>nounces</a:t>
            </a:r>
            <a:r>
              <a:rPr lang="en-US" dirty="0"/>
              <a:t> that a link has been added</a:t>
            </a:r>
          </a:p>
          <a:p>
            <a:r>
              <a:rPr lang="en-US" dirty="0"/>
              <a:t>Update the topology in the reactive, while on the proactive we also restore the shortest path for all rules</a:t>
            </a:r>
          </a:p>
          <a:p>
            <a:r>
              <a:rPr lang="en-US" dirty="0"/>
              <a:t>Starting from the rules </a:t>
            </a:r>
            <a:r>
              <a:rPr lang="en-US" dirty="0" err="1"/>
              <a:t>reque-sted</a:t>
            </a:r>
            <a:r>
              <a:rPr lang="en-US" dirty="0"/>
              <a:t> from the Data-paths, we send a delete request to all switches</a:t>
            </a:r>
          </a:p>
          <a:p>
            <a:r>
              <a:rPr lang="en-US" dirty="0"/>
              <a:t>Separate function created for path calculation and rules installation comes in handy</a:t>
            </a:r>
            <a:endParaRPr lang="it-IT" dirty="0"/>
          </a:p>
        </p:txBody>
      </p:sp>
      <p:sp>
        <p:nvSpPr>
          <p:cNvPr id="6" name="Segnaposto contenuto 3"/>
          <p:cNvSpPr txBox="1">
            <a:spLocks/>
          </p:cNvSpPr>
          <p:nvPr/>
        </p:nvSpPr>
        <p:spPr>
          <a:xfrm>
            <a:off x="287999" y="1080000"/>
            <a:ext cx="3780000" cy="5040000"/>
          </a:xfrm>
          <a:prstGeom prst="rect">
            <a:avLst/>
          </a:prstGeom>
        </p:spPr>
        <p:txBody>
          <a:bodyPr vert="horz" lIns="91440" tIns="54000" rIns="91440" bIns="5400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Extract link information from input parameter and check that it is present</a:t>
            </a:r>
          </a:p>
          <a:p>
            <a:r>
              <a:rPr lang="en-US" dirty="0"/>
              <a:t>If the link is present, ask to </a:t>
            </a:r>
            <a:r>
              <a:rPr lang="en-US" dirty="0" err="1"/>
              <a:t>Datapath</a:t>
            </a:r>
            <a:r>
              <a:rPr lang="en-US" dirty="0"/>
              <a:t>. This permit to reset only the rule that </a:t>
            </a:r>
            <a:r>
              <a:rPr lang="en-US" dirty="0" err="1"/>
              <a:t>inclu</a:t>
            </a:r>
            <a:r>
              <a:rPr lang="en-US" dirty="0"/>
              <a:t>-de the failed link</a:t>
            </a:r>
          </a:p>
          <a:p>
            <a:r>
              <a:rPr lang="en-US" dirty="0"/>
              <a:t>Remove the link from the graph</a:t>
            </a:r>
          </a:p>
          <a:p>
            <a:r>
              <a:rPr lang="en-US" dirty="0"/>
              <a:t>Starting from the rules re-quested from the </a:t>
            </a:r>
            <a:r>
              <a:rPr lang="en-US" dirty="0" err="1"/>
              <a:t>Datapaths</a:t>
            </a:r>
            <a:r>
              <a:rPr lang="en-US" dirty="0"/>
              <a:t>, we send a delete request to all switches</a:t>
            </a:r>
          </a:p>
          <a:p>
            <a:r>
              <a:rPr lang="en-US" dirty="0"/>
              <a:t>Verify that all switches are still available</a:t>
            </a:r>
          </a:p>
          <a:p>
            <a:r>
              <a:rPr lang="en-US" dirty="0"/>
              <a:t>If switch is disappeared, we remove it</a:t>
            </a:r>
            <a:endParaRPr lang="it-IT" dirty="0"/>
          </a:p>
        </p:txBody>
      </p:sp>
    </p:spTree>
    <p:extLst>
      <p:ext uri="{BB962C8B-B14F-4D97-AF65-F5344CB8AC3E}">
        <p14:creationId xmlns:p14="http://schemas.microsoft.com/office/powerpoint/2010/main" val="3329792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Mininet</a:t>
            </a:r>
            <a:r>
              <a:rPr lang="it-IT" dirty="0"/>
              <a:t> </a:t>
            </a:r>
            <a:r>
              <a:rPr lang="it-IT" dirty="0" err="1"/>
              <a:t>results</a:t>
            </a:r>
            <a:endParaRPr lang="it-IT" dirty="0"/>
          </a:p>
        </p:txBody>
      </p:sp>
      <p:sp>
        <p:nvSpPr>
          <p:cNvPr id="3" name="Segnaposto numero diapositiva 2"/>
          <p:cNvSpPr>
            <a:spLocks noGrp="1"/>
          </p:cNvSpPr>
          <p:nvPr>
            <p:ph type="sldNum" sz="quarter" idx="12"/>
          </p:nvPr>
        </p:nvSpPr>
        <p:spPr/>
        <p:txBody>
          <a:bodyPr/>
          <a:lstStyle/>
          <a:p>
            <a:fld id="{07C31548-3396-48E6-A4F0-B6B6C960F6EE}" type="slidenum">
              <a:rPr lang="it-IT" smtClean="0"/>
              <a:t>6</a:t>
            </a:fld>
            <a:endParaRPr lang="it-IT" dirty="0"/>
          </a:p>
        </p:txBody>
      </p:sp>
      <p:sp>
        <p:nvSpPr>
          <p:cNvPr id="4" name="Segnaposto contenuto 3"/>
          <p:cNvSpPr>
            <a:spLocks noGrp="1"/>
          </p:cNvSpPr>
          <p:nvPr>
            <p:ph idx="1"/>
          </p:nvPr>
        </p:nvSpPr>
        <p:spPr>
          <a:xfrm>
            <a:off x="573230" y="1226047"/>
            <a:ext cx="7886700" cy="4351338"/>
          </a:xfrm>
        </p:spPr>
        <p:txBody>
          <a:bodyPr>
            <a:normAutofit/>
          </a:bodyPr>
          <a:lstStyle/>
          <a:p>
            <a:pPr marL="0" indent="0">
              <a:buNone/>
            </a:pPr>
            <a:r>
              <a:rPr lang="en-US" dirty="0"/>
              <a:t>We test with the following tools: </a:t>
            </a:r>
          </a:p>
          <a:p>
            <a:pPr marL="971550" lvl="1" indent="-514350">
              <a:buFont typeface="+mj-lt"/>
              <a:buAutoNum type="romanUcPeriod"/>
            </a:pPr>
            <a:r>
              <a:rPr lang="en-US" dirty="0"/>
              <a:t>Ping between pairs of hosts while removing links and turning off switches</a:t>
            </a:r>
          </a:p>
          <a:p>
            <a:pPr marL="971550" lvl="1" indent="-514350">
              <a:buFont typeface="+mj-lt"/>
              <a:buAutoNum type="romanUcPeriod"/>
            </a:pPr>
            <a:r>
              <a:rPr lang="en-US" dirty="0"/>
              <a:t>Long iperf3 connections between hosts while removing links and turning off switches</a:t>
            </a:r>
          </a:p>
          <a:p>
            <a:pPr marL="971550" lvl="1" indent="-514350">
              <a:buFont typeface="+mj-lt"/>
              <a:buAutoNum type="romanUcPeriod"/>
            </a:pPr>
            <a:r>
              <a:rPr lang="en-US" dirty="0"/>
              <a:t>D-ITG test to verify the number of lost datagrams while removing links and turning off switches </a:t>
            </a:r>
          </a:p>
        </p:txBody>
      </p:sp>
    </p:spTree>
    <p:extLst>
      <p:ext uri="{BB962C8B-B14F-4D97-AF65-F5344CB8AC3E}">
        <p14:creationId xmlns:p14="http://schemas.microsoft.com/office/powerpoint/2010/main" val="609435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25089" y="133833"/>
            <a:ext cx="7886700" cy="362884"/>
          </a:xfrm>
        </p:spPr>
        <p:txBody>
          <a:bodyPr/>
          <a:lstStyle/>
          <a:p>
            <a:r>
              <a:rPr lang="it-IT" dirty="0" err="1"/>
              <a:t>Mininet</a:t>
            </a:r>
            <a:r>
              <a:rPr lang="it-IT" dirty="0"/>
              <a:t> </a:t>
            </a:r>
            <a:r>
              <a:rPr lang="it-IT" dirty="0" err="1"/>
              <a:t>results</a:t>
            </a:r>
            <a:endParaRPr lang="it-IT" dirty="0"/>
          </a:p>
        </p:txBody>
      </p:sp>
      <p:sp>
        <p:nvSpPr>
          <p:cNvPr id="3" name="Segnaposto numero diapositiva 2"/>
          <p:cNvSpPr>
            <a:spLocks noGrp="1"/>
          </p:cNvSpPr>
          <p:nvPr>
            <p:ph type="sldNum" sz="quarter" idx="12"/>
          </p:nvPr>
        </p:nvSpPr>
        <p:spPr/>
        <p:txBody>
          <a:bodyPr/>
          <a:lstStyle/>
          <a:p>
            <a:fld id="{07C31548-3396-48E6-A4F0-B6B6C960F6EE}" type="slidenum">
              <a:rPr lang="it-IT" smtClean="0"/>
              <a:t>7</a:t>
            </a:fld>
            <a:endParaRPr lang="it-IT" dirty="0"/>
          </a:p>
        </p:txBody>
      </p:sp>
      <p:sp>
        <p:nvSpPr>
          <p:cNvPr id="4" name="Segnaposto contenuto 3"/>
          <p:cNvSpPr>
            <a:spLocks noGrp="1"/>
          </p:cNvSpPr>
          <p:nvPr>
            <p:ph idx="1"/>
          </p:nvPr>
        </p:nvSpPr>
        <p:spPr>
          <a:xfrm>
            <a:off x="420414" y="973420"/>
            <a:ext cx="8264744" cy="5192602"/>
          </a:xfrm>
        </p:spPr>
        <p:txBody>
          <a:bodyPr>
            <a:normAutofit/>
          </a:bodyPr>
          <a:lstStyle/>
          <a:p>
            <a:pPr marL="0" indent="0" algn="just">
              <a:buNone/>
            </a:pPr>
            <a:r>
              <a:rPr lang="en-US" sz="2000" dirty="0"/>
              <a:t>Reactive approach</a:t>
            </a:r>
          </a:p>
          <a:p>
            <a:pPr algn="just"/>
            <a:r>
              <a:rPr lang="en-US" sz="1800" dirty="0"/>
              <a:t>Command </a:t>
            </a:r>
            <a:r>
              <a:rPr lang="en-US" sz="1800" i="1" dirty="0" err="1"/>
              <a:t>pingall</a:t>
            </a:r>
            <a:r>
              <a:rPr lang="en-US" sz="1800" dirty="0"/>
              <a:t> to verify that each host can communicate with each other by installing the correct flow</a:t>
            </a:r>
          </a:p>
          <a:p>
            <a:pPr marL="514350" indent="-514350" algn="just">
              <a:buFont typeface="+mj-lt"/>
              <a:buAutoNum type="romanUcPeriod"/>
            </a:pPr>
            <a:r>
              <a:rPr lang="en-US" sz="1800" dirty="0"/>
              <a:t>Starting a terminal with a ping between two hosts. Then we remove a link and observe that the traffic is correctly rerouted on the opposite flow</a:t>
            </a:r>
          </a:p>
          <a:p>
            <a:pPr marL="514350" indent="-514350" algn="just">
              <a:buFont typeface="+mj-lt"/>
              <a:buAutoNum type="romanUcPeriod"/>
            </a:pPr>
            <a:r>
              <a:rPr lang="en-US" sz="1800" dirty="0"/>
              <a:t>Trying with iperf3: flows are correctly rerouted in the opposite direction</a:t>
            </a:r>
          </a:p>
          <a:p>
            <a:pPr marL="0" indent="0" algn="just">
              <a:buNone/>
            </a:pPr>
            <a:endParaRPr lang="en-US" sz="1800" dirty="0"/>
          </a:p>
          <a:p>
            <a:pPr marL="0" indent="0" algn="just">
              <a:buNone/>
            </a:pPr>
            <a:r>
              <a:rPr lang="en-US" sz="1800" dirty="0"/>
              <a:t>Proactive approach</a:t>
            </a:r>
          </a:p>
          <a:p>
            <a:pPr algn="just"/>
            <a:r>
              <a:rPr lang="en-US" sz="1800" dirty="0"/>
              <a:t>Two rules installation for each flow, primary and secondary rule (longer)</a:t>
            </a:r>
          </a:p>
          <a:p>
            <a:pPr algn="just"/>
            <a:r>
              <a:rPr lang="en-US" sz="1800" dirty="0"/>
              <a:t>The delay is compensated when the network reacts to the failure, takes less than a second</a:t>
            </a:r>
          </a:p>
          <a:p>
            <a:pPr algn="just"/>
            <a:r>
              <a:rPr lang="en-US" sz="1800" dirty="0"/>
              <a:t>Backup rule is already installed, no extra-time is spent finding a path</a:t>
            </a:r>
          </a:p>
          <a:p>
            <a:pPr algn="just"/>
            <a:r>
              <a:rPr lang="en-US" sz="1800" dirty="0"/>
              <a:t>Automatically restore to the shortest path</a:t>
            </a:r>
          </a:p>
          <a:p>
            <a:pPr marL="0" indent="0" algn="just">
              <a:buNone/>
            </a:pPr>
            <a:endParaRPr lang="en-US" sz="1800" dirty="0"/>
          </a:p>
          <a:p>
            <a:pPr marL="514350" indent="-514350" algn="just">
              <a:buFont typeface="+mj-lt"/>
              <a:buAutoNum type="romanUcPeriod"/>
            </a:pPr>
            <a:endParaRPr lang="en-US" sz="1800" dirty="0"/>
          </a:p>
          <a:p>
            <a:pPr marL="0" indent="0" algn="just">
              <a:buNone/>
            </a:pPr>
            <a:endParaRPr lang="en-US" sz="1800" dirty="0"/>
          </a:p>
        </p:txBody>
      </p:sp>
    </p:spTree>
    <p:extLst>
      <p:ext uri="{BB962C8B-B14F-4D97-AF65-F5344CB8AC3E}">
        <p14:creationId xmlns:p14="http://schemas.microsoft.com/office/powerpoint/2010/main" val="2007384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Mininet</a:t>
            </a:r>
            <a:r>
              <a:rPr lang="it-IT" dirty="0"/>
              <a:t> </a:t>
            </a:r>
            <a:r>
              <a:rPr lang="it-IT" dirty="0" err="1"/>
              <a:t>results</a:t>
            </a:r>
            <a:r>
              <a:rPr lang="it-IT" dirty="0"/>
              <a:t>: extra</a:t>
            </a:r>
          </a:p>
        </p:txBody>
      </p:sp>
      <p:sp>
        <p:nvSpPr>
          <p:cNvPr id="3" name="Segnaposto numero diapositiva 2"/>
          <p:cNvSpPr>
            <a:spLocks noGrp="1"/>
          </p:cNvSpPr>
          <p:nvPr>
            <p:ph type="sldNum" sz="quarter" idx="12"/>
          </p:nvPr>
        </p:nvSpPr>
        <p:spPr/>
        <p:txBody>
          <a:bodyPr/>
          <a:lstStyle/>
          <a:p>
            <a:fld id="{07C31548-3396-48E6-A4F0-B6B6C960F6EE}" type="slidenum">
              <a:rPr lang="it-IT" smtClean="0"/>
              <a:t>8</a:t>
            </a:fld>
            <a:endParaRPr lang="it-IT" dirty="0"/>
          </a:p>
        </p:txBody>
      </p:sp>
      <p:sp>
        <p:nvSpPr>
          <p:cNvPr id="4" name="Segnaposto contenuto 3"/>
          <p:cNvSpPr>
            <a:spLocks noGrp="1"/>
          </p:cNvSpPr>
          <p:nvPr>
            <p:ph idx="1"/>
          </p:nvPr>
        </p:nvSpPr>
        <p:spPr>
          <a:xfrm>
            <a:off x="308332" y="1022847"/>
            <a:ext cx="8291100" cy="1366786"/>
          </a:xfrm>
        </p:spPr>
        <p:txBody>
          <a:bodyPr>
            <a:normAutofit/>
          </a:bodyPr>
          <a:lstStyle/>
          <a:p>
            <a:pPr algn="just"/>
            <a:r>
              <a:rPr lang="en-US" dirty="0"/>
              <a:t>Bigger topology: 18 switches with one host each. As before, a </a:t>
            </a:r>
            <a:r>
              <a:rPr lang="en-US" dirty="0" err="1"/>
              <a:t>pingall</a:t>
            </a:r>
            <a:r>
              <a:rPr lang="en-US" dirty="0"/>
              <a:t> command shows reachability between each one of the 306 combinations of hosts.  </a:t>
            </a:r>
          </a:p>
        </p:txBody>
      </p:sp>
      <p:pic>
        <p:nvPicPr>
          <p:cNvPr id="7" name="Immagine 6">
            <a:extLst>
              <a:ext uri="{FF2B5EF4-FFF2-40B4-BE49-F238E27FC236}">
                <a16:creationId xmlns:a16="http://schemas.microsoft.com/office/drawing/2014/main" id="{814F185A-162F-EC42-8B6C-F370E91B7ACE}"/>
              </a:ext>
            </a:extLst>
          </p:cNvPr>
          <p:cNvPicPr>
            <a:picLocks noChangeAspect="1"/>
          </p:cNvPicPr>
          <p:nvPr/>
        </p:nvPicPr>
        <p:blipFill rotWithShape="1">
          <a:blip r:embed="rId2"/>
          <a:srcRect l="1044" t="8302"/>
          <a:stretch/>
        </p:blipFill>
        <p:spPr>
          <a:xfrm>
            <a:off x="597408" y="4133088"/>
            <a:ext cx="3856474" cy="2154682"/>
          </a:xfrm>
          <a:prstGeom prst="rect">
            <a:avLst/>
          </a:prstGeom>
        </p:spPr>
      </p:pic>
      <p:pic>
        <p:nvPicPr>
          <p:cNvPr id="8" name="Immagine 7">
            <a:extLst>
              <a:ext uri="{FF2B5EF4-FFF2-40B4-BE49-F238E27FC236}">
                <a16:creationId xmlns:a16="http://schemas.microsoft.com/office/drawing/2014/main" id="{80389968-FD48-674F-9121-C9B848782564}"/>
              </a:ext>
            </a:extLst>
          </p:cNvPr>
          <p:cNvPicPr>
            <a:picLocks noChangeAspect="1"/>
          </p:cNvPicPr>
          <p:nvPr/>
        </p:nvPicPr>
        <p:blipFill>
          <a:blip r:embed="rId3"/>
          <a:stretch>
            <a:fillRect/>
          </a:stretch>
        </p:blipFill>
        <p:spPr>
          <a:xfrm>
            <a:off x="4263667" y="1762061"/>
            <a:ext cx="4572001" cy="2371027"/>
          </a:xfrm>
          <a:prstGeom prst="rect">
            <a:avLst/>
          </a:prstGeom>
        </p:spPr>
      </p:pic>
    </p:spTree>
    <p:extLst>
      <p:ext uri="{BB962C8B-B14F-4D97-AF65-F5344CB8AC3E}">
        <p14:creationId xmlns:p14="http://schemas.microsoft.com/office/powerpoint/2010/main" val="329176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Mininet</a:t>
            </a:r>
            <a:r>
              <a:rPr lang="it-IT" dirty="0"/>
              <a:t> </a:t>
            </a:r>
            <a:r>
              <a:rPr lang="it-IT" dirty="0" err="1"/>
              <a:t>results</a:t>
            </a:r>
            <a:r>
              <a:rPr lang="it-IT" dirty="0"/>
              <a:t>: extra</a:t>
            </a:r>
          </a:p>
        </p:txBody>
      </p:sp>
      <p:sp>
        <p:nvSpPr>
          <p:cNvPr id="3" name="Segnaposto numero diapositiva 2"/>
          <p:cNvSpPr>
            <a:spLocks noGrp="1"/>
          </p:cNvSpPr>
          <p:nvPr>
            <p:ph type="sldNum" sz="quarter" idx="12"/>
          </p:nvPr>
        </p:nvSpPr>
        <p:spPr/>
        <p:txBody>
          <a:bodyPr/>
          <a:lstStyle/>
          <a:p>
            <a:fld id="{07C31548-3396-48E6-A4F0-B6B6C960F6EE}" type="slidenum">
              <a:rPr lang="it-IT" smtClean="0"/>
              <a:t>9</a:t>
            </a:fld>
            <a:endParaRPr lang="it-IT" dirty="0"/>
          </a:p>
        </p:txBody>
      </p:sp>
      <p:sp>
        <p:nvSpPr>
          <p:cNvPr id="4" name="Segnaposto contenuto 3"/>
          <p:cNvSpPr>
            <a:spLocks noGrp="1"/>
          </p:cNvSpPr>
          <p:nvPr>
            <p:ph idx="1"/>
          </p:nvPr>
        </p:nvSpPr>
        <p:spPr>
          <a:xfrm>
            <a:off x="308332" y="1022847"/>
            <a:ext cx="8291100" cy="2695714"/>
          </a:xfrm>
        </p:spPr>
        <p:txBody>
          <a:bodyPr>
            <a:normAutofit/>
          </a:bodyPr>
          <a:lstStyle/>
          <a:p>
            <a:pPr algn="just" fontAlgn="base"/>
            <a:r>
              <a:rPr lang="en-US" dirty="0"/>
              <a:t>Bigger topology with more hosts: adding ports we can try if it works in the case there are more than one hosts per switch. We can try this only in </a:t>
            </a:r>
            <a:r>
              <a:rPr lang="en-US" dirty="0" err="1"/>
              <a:t>Mininet</a:t>
            </a:r>
            <a:r>
              <a:rPr lang="en-US" dirty="0"/>
              <a:t>. All works correctly. </a:t>
            </a:r>
          </a:p>
          <a:p>
            <a:pPr marL="0" indent="0" algn="just" fontAlgn="base">
              <a:buNone/>
            </a:pPr>
            <a:endParaRPr lang="en-US" dirty="0"/>
          </a:p>
          <a:p>
            <a:pPr algn="just" fontAlgn="base"/>
            <a:r>
              <a:rPr lang="en-US" dirty="0"/>
              <a:t>Crossed topology: our code is immediately extensible to a crossed topology. Implementation work correctly and flows are recovered immediately. </a:t>
            </a:r>
          </a:p>
          <a:p>
            <a:pPr marL="0" indent="0" algn="just">
              <a:buNone/>
            </a:pPr>
            <a:endParaRPr lang="en-US" dirty="0"/>
          </a:p>
        </p:txBody>
      </p:sp>
      <p:pic>
        <p:nvPicPr>
          <p:cNvPr id="5" name="Immagine 4">
            <a:extLst>
              <a:ext uri="{FF2B5EF4-FFF2-40B4-BE49-F238E27FC236}">
                <a16:creationId xmlns:a16="http://schemas.microsoft.com/office/drawing/2014/main" id="{D14C15A4-9506-3143-AC17-932949074467}"/>
              </a:ext>
            </a:extLst>
          </p:cNvPr>
          <p:cNvPicPr>
            <a:picLocks noChangeAspect="1"/>
          </p:cNvPicPr>
          <p:nvPr/>
        </p:nvPicPr>
        <p:blipFill>
          <a:blip r:embed="rId2"/>
          <a:stretch>
            <a:fillRect/>
          </a:stretch>
        </p:blipFill>
        <p:spPr>
          <a:xfrm>
            <a:off x="925830" y="3718561"/>
            <a:ext cx="2707386" cy="2621438"/>
          </a:xfrm>
          <a:prstGeom prst="rect">
            <a:avLst/>
          </a:prstGeom>
        </p:spPr>
      </p:pic>
      <p:pic>
        <p:nvPicPr>
          <p:cNvPr id="6" name="Immagine 5">
            <a:extLst>
              <a:ext uri="{FF2B5EF4-FFF2-40B4-BE49-F238E27FC236}">
                <a16:creationId xmlns:a16="http://schemas.microsoft.com/office/drawing/2014/main" id="{B55C9AF6-A303-034E-AC17-827086B7210C}"/>
              </a:ext>
            </a:extLst>
          </p:cNvPr>
          <p:cNvPicPr>
            <a:picLocks noChangeAspect="1"/>
          </p:cNvPicPr>
          <p:nvPr/>
        </p:nvPicPr>
        <p:blipFill>
          <a:blip r:embed="rId3"/>
          <a:stretch>
            <a:fillRect/>
          </a:stretch>
        </p:blipFill>
        <p:spPr>
          <a:xfrm>
            <a:off x="4656082" y="3938270"/>
            <a:ext cx="3619500" cy="1663700"/>
          </a:xfrm>
          <a:prstGeom prst="rect">
            <a:avLst/>
          </a:prstGeom>
        </p:spPr>
      </p:pic>
    </p:spTree>
    <p:extLst>
      <p:ext uri="{BB962C8B-B14F-4D97-AF65-F5344CB8AC3E}">
        <p14:creationId xmlns:p14="http://schemas.microsoft.com/office/powerpoint/2010/main" val="4036307794"/>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B0C6AC4EBFA99746AAC4D2E24E8D2EA9" ma:contentTypeVersion="11" ma:contentTypeDescription="Creare un nuovo documento." ma:contentTypeScope="" ma:versionID="37708b61ea1a0b13789025f919ffc74a">
  <xsd:schema xmlns:xsd="http://www.w3.org/2001/XMLSchema" xmlns:xs="http://www.w3.org/2001/XMLSchema" xmlns:p="http://schemas.microsoft.com/office/2006/metadata/properties" xmlns:ns3="dafb82b3-847f-4356-a2f6-9e3cdbf37f61" xmlns:ns4="3dc96d1b-0eb1-4a3f-a39d-687522219ebc" targetNamespace="http://schemas.microsoft.com/office/2006/metadata/properties" ma:root="true" ma:fieldsID="e9bb3768a69a20aa5c5dd3f74774f155" ns3:_="" ns4:_="">
    <xsd:import namespace="dafb82b3-847f-4356-a2f6-9e3cdbf37f61"/>
    <xsd:import namespace="3dc96d1b-0eb1-4a3f-a39d-687522219eb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fb82b3-847f-4356-a2f6-9e3cdbf37f61"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SharingHintHash" ma:index="10" nillable="true" ma:displayName="Hash suggerimento condivisione"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c96d1b-0eb1-4a3f-a39d-687522219eb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0A9C7A-29FF-4EFA-8A21-76FEA1D1841B}">
  <ds:schemaRefs>
    <ds:schemaRef ds:uri="http://schemas.microsoft.com/sharepoint/v3/contenttype/forms"/>
  </ds:schemaRefs>
</ds:datastoreItem>
</file>

<file path=customXml/itemProps2.xml><?xml version="1.0" encoding="utf-8"?>
<ds:datastoreItem xmlns:ds="http://schemas.openxmlformats.org/officeDocument/2006/customXml" ds:itemID="{7758FCC6-6A7B-4267-BF3B-1415774D78C3}">
  <ds:schemaRefs>
    <ds:schemaRef ds:uri="http://purl.org/dc/elements/1.1/"/>
    <ds:schemaRef ds:uri="http://purl.org/dc/terms/"/>
    <ds:schemaRef ds:uri="3dc96d1b-0eb1-4a3f-a39d-687522219ebc"/>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dafb82b3-847f-4356-a2f6-9e3cdbf37f6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56EAF113-CFBB-48CC-8D5F-DE8C6A1B4B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fb82b3-847f-4356-a2f6-9e3cdbf37f61"/>
    <ds:schemaRef ds:uri="3dc96d1b-0eb1-4a3f-a39d-687522219e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225</TotalTime>
  <Words>984</Words>
  <Application>Microsoft Macintosh PowerPoint</Application>
  <PresentationFormat>Presentazione su schermo (4:3)</PresentationFormat>
  <Paragraphs>102</Paragraphs>
  <Slides>13</Slides>
  <Notes>1</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13</vt:i4>
      </vt:variant>
    </vt:vector>
  </HeadingPairs>
  <TitlesOfParts>
    <vt:vector size="17" baseType="lpstr">
      <vt:lpstr>Arial</vt:lpstr>
      <vt:lpstr>Calibri</vt:lpstr>
      <vt:lpstr>Calibri Light</vt:lpstr>
      <vt:lpstr>Tema di Office</vt:lpstr>
      <vt:lpstr>Presentazione standard di PowerPoint</vt:lpstr>
      <vt:lpstr>Outline</vt:lpstr>
      <vt:lpstr>Introduction</vt:lpstr>
      <vt:lpstr>Reactive approach   and    Proactive approach</vt:lpstr>
      <vt:lpstr>Link removal    and    addition algorithm</vt:lpstr>
      <vt:lpstr>Mininet results</vt:lpstr>
      <vt:lpstr>Mininet results</vt:lpstr>
      <vt:lpstr>Mininet results: extra</vt:lpstr>
      <vt:lpstr>Mininet results: extra</vt:lpstr>
      <vt:lpstr>Real implementation results</vt:lpstr>
      <vt:lpstr>Conclusion</vt:lpstr>
      <vt:lpstr>Future work</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Sebastian Troia</dc:creator>
  <cp:lastModifiedBy>Stefano Maxenti</cp:lastModifiedBy>
  <cp:revision>66</cp:revision>
  <dcterms:created xsi:type="dcterms:W3CDTF">2017-04-26T15:16:09Z</dcterms:created>
  <dcterms:modified xsi:type="dcterms:W3CDTF">2021-07-16T14:17:52Z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0x010100B0C6AC4EBFA99746AAC4D2E24E8D2EA9</vt:lpwstr>
  </property>
</Properties>
</file>